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363" r:id="rId4"/>
    <p:sldId id="364" r:id="rId5"/>
    <p:sldId id="281" r:id="rId6"/>
    <p:sldId id="274" r:id="rId7"/>
    <p:sldId id="279" r:id="rId8"/>
    <p:sldId id="278" r:id="rId9"/>
    <p:sldId id="280" r:id="rId10"/>
    <p:sldId id="301" r:id="rId11"/>
    <p:sldId id="284" r:id="rId12"/>
    <p:sldId id="287" r:id="rId13"/>
    <p:sldId id="288" r:id="rId14"/>
    <p:sldId id="289" r:id="rId15"/>
    <p:sldId id="290" r:id="rId16"/>
    <p:sldId id="292" r:id="rId17"/>
    <p:sldId id="291" r:id="rId18"/>
    <p:sldId id="302" r:id="rId19"/>
    <p:sldId id="277" r:id="rId20"/>
    <p:sldId id="303" r:id="rId21"/>
    <p:sldId id="304" r:id="rId22"/>
    <p:sldId id="293" r:id="rId23"/>
    <p:sldId id="305" r:id="rId24"/>
    <p:sldId id="306" r:id="rId25"/>
    <p:sldId id="307" r:id="rId26"/>
    <p:sldId id="308" r:id="rId27"/>
    <p:sldId id="309" r:id="rId28"/>
    <p:sldId id="311" r:id="rId29"/>
    <p:sldId id="312" r:id="rId30"/>
    <p:sldId id="310" r:id="rId31"/>
    <p:sldId id="313" r:id="rId32"/>
    <p:sldId id="314" r:id="rId33"/>
    <p:sldId id="315" r:id="rId34"/>
    <p:sldId id="316" r:id="rId35"/>
    <p:sldId id="294" r:id="rId36"/>
    <p:sldId id="318" r:id="rId37"/>
    <p:sldId id="322" r:id="rId38"/>
    <p:sldId id="321" r:id="rId39"/>
    <p:sldId id="295" r:id="rId40"/>
    <p:sldId id="323" r:id="rId41"/>
    <p:sldId id="324" r:id="rId42"/>
    <p:sldId id="353" r:id="rId43"/>
    <p:sldId id="317" r:id="rId44"/>
    <p:sldId id="354" r:id="rId45"/>
    <p:sldId id="326" r:id="rId46"/>
    <p:sldId id="325" r:id="rId47"/>
    <p:sldId id="275" r:id="rId48"/>
    <p:sldId id="327" r:id="rId49"/>
    <p:sldId id="298" r:id="rId50"/>
    <p:sldId id="328" r:id="rId51"/>
    <p:sldId id="329" r:id="rId52"/>
    <p:sldId id="296" r:id="rId53"/>
    <p:sldId id="273" r:id="rId54"/>
    <p:sldId id="360" r:id="rId5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Admin" id="{451E0549-AF04-49F9-8003-BEC2247CDDA7}">
          <p14:sldIdLst>
            <p14:sldId id="363"/>
          </p14:sldIdLst>
        </p14:section>
        <p14:section name="Finish last part" id="{5A4A1720-96ED-4ACC-92D1-6907DCE63333}">
          <p14:sldIdLst>
            <p14:sldId id="364"/>
          </p14:sldIdLst>
        </p14:section>
        <p14:section name="1.a. The if statement" id="{02C980A1-9FA8-454C-B1C7-D4AD6AD36533}">
          <p14:sldIdLst>
            <p14:sldId id="281"/>
            <p14:sldId id="274"/>
            <p14:sldId id="279"/>
            <p14:sldId id="278"/>
            <p14:sldId id="280"/>
            <p14:sldId id="301"/>
            <p14:sldId id="284"/>
            <p14:sldId id="287"/>
            <p14:sldId id="288"/>
            <p14:sldId id="289"/>
            <p14:sldId id="290"/>
            <p14:sldId id="292"/>
            <p14:sldId id="291"/>
            <p14:sldId id="302"/>
            <p14:sldId id="277"/>
            <p14:sldId id="303"/>
          </p14:sldIdLst>
        </p14:section>
        <p14:section name="1.b. The elif statement" id="{270B16FF-CED3-4572-9CAA-60325784A3DC}">
          <p14:sldIdLst>
            <p14:sldId id="304"/>
            <p14:sldId id="293"/>
            <p14:sldId id="305"/>
            <p14:sldId id="306"/>
            <p14:sldId id="307"/>
            <p14:sldId id="308"/>
            <p14:sldId id="309"/>
            <p14:sldId id="311"/>
            <p14:sldId id="312"/>
          </p14:sldIdLst>
        </p14:section>
        <p14:section name="1.c. Dead code and code architecture" id="{3AD9A5BC-669D-4B55-93FB-D3CB46F6220D}">
          <p14:sldIdLst>
            <p14:sldId id="310"/>
            <p14:sldId id="313"/>
            <p14:sldId id="314"/>
            <p14:sldId id="315"/>
            <p14:sldId id="316"/>
          </p14:sldIdLst>
        </p14:section>
        <p14:section name="1.d. The else statement" id="{EC2B95B9-C3CB-4D41-A7EB-6C8CBB20BE54}">
          <p14:sldIdLst>
            <p14:sldId id="294"/>
            <p14:sldId id="318"/>
            <p14:sldId id="322"/>
            <p14:sldId id="321"/>
          </p14:sldIdLst>
        </p14:section>
        <p14:section name="1.e. An example of if/elif/else statement" id="{B0203751-AA57-40CD-9121-ACAAE0E3FF02}">
          <p14:sldIdLst>
            <p14:sldId id="295"/>
            <p14:sldId id="323"/>
            <p14:sldId id="324"/>
          </p14:sldIdLst>
        </p14:section>
        <p14:section name="1.f. Practice activity for if/elif statement" id="{707C2B57-B874-4472-8C4B-481FAFEE5651}">
          <p14:sldIdLst>
            <p14:sldId id="353"/>
            <p14:sldId id="317"/>
            <p14:sldId id="354"/>
          </p14:sldIdLst>
        </p14:section>
        <p14:section name="2.a. Nested ifs statements" id="{A8F64659-C53D-452D-B3E5-48EC9C507148}">
          <p14:sldIdLst>
            <p14:sldId id="326"/>
            <p14:sldId id="325"/>
            <p14:sldId id="275"/>
            <p14:sldId id="327"/>
          </p14:sldIdLst>
        </p14:section>
        <p14:section name="2.b. Nested if vs. combined conditionals" id="{1327012C-DB2F-4616-AF43-80EF7CA8B252}">
          <p14:sldIdLst>
            <p14:sldId id="298"/>
            <p14:sldId id="328"/>
            <p14:sldId id="329"/>
          </p14:sldIdLst>
        </p14:section>
        <p14:section name="2.c. Practice activities for nested ifs" id="{A05E1326-906A-4986-89E9-D62AA7B0F294}">
          <p14:sldIdLst>
            <p14:sldId id="296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4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7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7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2021 – W2S1</a:t>
            </a:r>
            <a:br>
              <a:rPr lang="en-US" dirty="0"/>
            </a:br>
            <a:r>
              <a:rPr lang="en-US" dirty="0"/>
              <a:t>If/</a:t>
            </a:r>
            <a:r>
              <a:rPr lang="en-US" dirty="0" err="1"/>
              <a:t>Elif</a:t>
            </a:r>
            <a:r>
              <a:rPr lang="en-US" dirty="0"/>
              <a:t>/Else statements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 pass a </a:t>
            </a:r>
            <a:r>
              <a:rPr lang="en-US" b="1" dirty="0"/>
              <a:t>Boolean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117D35-7D97-49E9-9833-BA7517D6A975}"/>
              </a:ext>
            </a:extLst>
          </p:cNvPr>
          <p:cNvCxnSpPr>
            <a:cxnSpLocks/>
          </p:cNvCxnSpPr>
          <p:nvPr/>
        </p:nvCxnSpPr>
        <p:spPr>
          <a:xfrm flipV="1">
            <a:off x="5467387" y="2898195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AFA76-CB4A-4753-9D7D-1D3CAAEA9B2F}"/>
              </a:ext>
            </a:extLst>
          </p:cNvPr>
          <p:cNvCxnSpPr>
            <a:cxnSpLocks/>
          </p:cNvCxnSpPr>
          <p:nvPr/>
        </p:nvCxnSpPr>
        <p:spPr>
          <a:xfrm flipV="1">
            <a:off x="5467387" y="3081857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FBE125-B2AA-4103-A6EA-94E1279C028D}"/>
              </a:ext>
            </a:extLst>
          </p:cNvPr>
          <p:cNvSpPr txBox="1"/>
          <p:nvPr/>
        </p:nvSpPr>
        <p:spPr>
          <a:xfrm>
            <a:off x="6385169" y="4676993"/>
            <a:ext cx="5525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“inside” means your instruction is </a:t>
            </a:r>
            <a:r>
              <a:rPr lang="en-US" sz="2800" b="1" dirty="0"/>
              <a:t>indented</a:t>
            </a:r>
            <a:r>
              <a:rPr lang="en-US" sz="2800" dirty="0"/>
              <a:t> with 4 spaces more than the if statement.</a:t>
            </a:r>
            <a:br>
              <a:rPr lang="en-US" sz="2800" dirty="0"/>
            </a:br>
            <a:r>
              <a:rPr lang="en-US" sz="2800" dirty="0" err="1"/>
              <a:t>Jupyter</a:t>
            </a:r>
            <a:r>
              <a:rPr lang="en-US" sz="2800" dirty="0"/>
              <a:t> will suggest indentations.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21452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9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530871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09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05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2913824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75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3085762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8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1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3265517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31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EF26C-54A0-47C6-BAD6-730E6BF7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44891"/>
          <a:stretch/>
        </p:blipFill>
        <p:spPr>
          <a:xfrm>
            <a:off x="5467387" y="2398651"/>
            <a:ext cx="6621059" cy="16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1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76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Session2 – W2S1)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8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</p:txBody>
      </p:sp>
    </p:spTree>
    <p:extLst>
      <p:ext uri="{BB962C8B-B14F-4D97-AF65-F5344CB8AC3E}">
        <p14:creationId xmlns:p14="http://schemas.microsoft.com/office/powerpoint/2010/main" val="3243812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Write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 as before</a:t>
            </a:r>
          </a:p>
          <a:p>
            <a:pPr lvl="1"/>
            <a:r>
              <a:rPr lang="en-US" b="1" u="sng" dirty="0"/>
              <a:t>On the same indentation level</a:t>
            </a:r>
            <a:r>
              <a:rPr lang="en-US" dirty="0"/>
              <a:t> as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write you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</a:t>
            </a:r>
            <a:r>
              <a:rPr lang="en-US" dirty="0" err="1"/>
              <a:t>elif</a:t>
            </a:r>
            <a:r>
              <a:rPr lang="en-US" dirty="0"/>
              <a:t> + Boolean condition + colon symbol)</a:t>
            </a:r>
          </a:p>
          <a:p>
            <a:pPr lvl="1"/>
            <a:r>
              <a:rPr lang="en-US" dirty="0"/>
              <a:t>Add your instructions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by indenting your code as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8DD3-59E1-47C8-A987-5D7CBEF03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50000" r="32500" b="35918"/>
          <a:stretch/>
        </p:blipFill>
        <p:spPr>
          <a:xfrm>
            <a:off x="6643394" y="2642279"/>
            <a:ext cx="5130095" cy="21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5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20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5B42EE9-0472-4B51-8F21-628AC973B3CB}"/>
              </a:ext>
            </a:extLst>
          </p:cNvPr>
          <p:cNvSpPr/>
          <p:nvPr/>
        </p:nvSpPr>
        <p:spPr>
          <a:xfrm>
            <a:off x="1391138" y="5759938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EC68-0548-48F8-8936-9ABC47CFE1BA}"/>
              </a:ext>
            </a:extLst>
          </p:cNvPr>
          <p:cNvSpPr txBox="1"/>
          <p:nvPr/>
        </p:nvSpPr>
        <p:spPr>
          <a:xfrm>
            <a:off x="132862" y="4829908"/>
            <a:ext cx="1258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Did not execute despite bool2 being True.</a:t>
            </a:r>
            <a:endParaRPr lang="en-GB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06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6CD9F9-F717-4A0F-B162-3846863F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41646" cy="4351338"/>
          </a:xfrm>
        </p:spPr>
        <p:txBody>
          <a:bodyPr/>
          <a:lstStyle/>
          <a:p>
            <a:r>
              <a:rPr lang="en-US" b="1" u="sng" dirty="0"/>
              <a:t>Otherwise, </a:t>
            </a:r>
            <a:r>
              <a:rPr lang="en-US" dirty="0"/>
              <a:t>check for the Boolean in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and execute the code indented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this second Boolean condition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 Otherwise, ignore it.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5B192-1E73-42AB-BF72-8F14752E9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2" t="48410" r="10129" b="27590"/>
          <a:stretch/>
        </p:blipFill>
        <p:spPr>
          <a:xfrm>
            <a:off x="265510" y="4013749"/>
            <a:ext cx="11660979" cy="2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2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D8D55-E3BF-4C0B-952F-7DA738AF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41641" r="10193" b="26359"/>
          <a:stretch/>
        </p:blipFill>
        <p:spPr>
          <a:xfrm>
            <a:off x="1211384" y="3833545"/>
            <a:ext cx="9829092" cy="29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7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6597C-0E87-4AE3-92F2-15F28388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1180" r="8141" b="36000"/>
          <a:stretch/>
        </p:blipFill>
        <p:spPr>
          <a:xfrm>
            <a:off x="1211238" y="3774830"/>
            <a:ext cx="10351182" cy="30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1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831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A14FE-A384-48F6-B930-8B78138D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2" t="50000" r="27220" b="26122"/>
          <a:stretch/>
        </p:blipFill>
        <p:spPr>
          <a:xfrm>
            <a:off x="6250356" y="2482469"/>
            <a:ext cx="5865888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27AC5-7B40-4A7D-9A5A-CB4591F60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online for now!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28A85-1261-49F6-9C79-35CEDE93B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Going online (official announcement made on Friday)</a:t>
            </a:r>
          </a:p>
          <a:p>
            <a:endParaRPr lang="en-US" dirty="0"/>
          </a:p>
          <a:p>
            <a:r>
              <a:rPr lang="en-US" dirty="0"/>
              <a:t>Zoom links sent via email and uploaded to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You can join either session (1-3pm or 4-6pm).</a:t>
            </a:r>
          </a:p>
          <a:p>
            <a:endParaRPr lang="en-US" dirty="0"/>
          </a:p>
          <a:p>
            <a:r>
              <a:rPr lang="en-GB" dirty="0"/>
              <a:t>Recordings will be uploaded after classes.</a:t>
            </a:r>
          </a:p>
        </p:txBody>
      </p:sp>
    </p:spTree>
    <p:extLst>
      <p:ext uri="{BB962C8B-B14F-4D97-AF65-F5344CB8AC3E}">
        <p14:creationId xmlns:p14="http://schemas.microsoft.com/office/powerpoint/2010/main" val="3832829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</p:txBody>
      </p:sp>
    </p:spTree>
    <p:extLst>
      <p:ext uri="{BB962C8B-B14F-4D97-AF65-F5344CB8AC3E}">
        <p14:creationId xmlns:p14="http://schemas.microsoft.com/office/powerpoint/2010/main" val="1803266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A07A-87DB-4612-A910-013095B24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064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02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D59AA-1292-4D2A-8A97-8F1C1031F2C5}"/>
              </a:ext>
            </a:extLst>
          </p:cNvPr>
          <p:cNvSpPr txBox="1"/>
          <p:nvPr/>
        </p:nvSpPr>
        <p:spPr>
          <a:xfrm>
            <a:off x="6564923" y="3028917"/>
            <a:ext cx="54063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Reason: </a:t>
            </a:r>
            <a:r>
              <a:rPr lang="en-US" sz="2800" dirty="0"/>
              <a:t>Variable</a:t>
            </a:r>
            <a:r>
              <a:rPr lang="en-US" sz="2800" b="1" dirty="0"/>
              <a:t> x</a:t>
            </a:r>
            <a:r>
              <a:rPr lang="en-US" sz="2800" dirty="0"/>
              <a:t> cannot be both lower than 10 and greater than 12.</a:t>
            </a:r>
            <a:br>
              <a:rPr lang="en-US" sz="2800" dirty="0"/>
            </a:br>
            <a:endParaRPr lang="en-US" sz="2800" dirty="0"/>
          </a:p>
          <a:p>
            <a:r>
              <a:rPr lang="en-US" sz="2400" dirty="0"/>
              <a:t>We need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block to fail, for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dirty="0"/>
              <a:t> to be checked. It means </a:t>
            </a:r>
            <a:r>
              <a:rPr lang="en-US" sz="2400" b="1" dirty="0"/>
              <a:t>x</a:t>
            </a:r>
            <a:r>
              <a:rPr lang="en-US" sz="2400" dirty="0"/>
              <a:t> must be lower than 10. But then, passing the Boolean condition in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requires having </a:t>
            </a:r>
            <a:r>
              <a:rPr lang="en-US" sz="2400" b="1" dirty="0"/>
              <a:t>x</a:t>
            </a:r>
            <a:r>
              <a:rPr lang="en-US" sz="2400" dirty="0"/>
              <a:t> greater than 12, but </a:t>
            </a:r>
            <a:r>
              <a:rPr lang="en-US" sz="2400" b="1" dirty="0"/>
              <a:t>x</a:t>
            </a:r>
            <a:r>
              <a:rPr lang="en-US" sz="2400" dirty="0"/>
              <a:t> will already be lower than 10 at this point.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647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 is often due to </a:t>
            </a:r>
            <a:r>
              <a:rPr lang="en-US" b="1" dirty="0"/>
              <a:t>bad</a:t>
            </a:r>
            <a:r>
              <a:rPr lang="en-US" dirty="0"/>
              <a:t> </a:t>
            </a:r>
            <a:r>
              <a:rPr lang="en-US" b="1" dirty="0"/>
              <a:t>structure/design</a:t>
            </a:r>
            <a:r>
              <a:rPr lang="en-US" dirty="0"/>
              <a:t> in the code.</a:t>
            </a:r>
          </a:p>
          <a:p>
            <a:pPr marL="0" indent="0">
              <a:buNone/>
            </a:pPr>
            <a:r>
              <a:rPr lang="en-US" dirty="0"/>
              <a:t>Be careful!</a:t>
            </a:r>
          </a:p>
        </p:txBody>
      </p:sp>
      <p:pic>
        <p:nvPicPr>
          <p:cNvPr id="8" name="Picture 7" descr="A picture containing toy, person, indoor, doll&#10;&#10;Description automatically generated">
            <a:extLst>
              <a:ext uri="{FF2B5EF4-FFF2-40B4-BE49-F238E27FC236}">
                <a16:creationId xmlns:a16="http://schemas.microsoft.com/office/drawing/2014/main" id="{299F9939-4DF1-4CAF-B1A9-7C13D336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56" y="273905"/>
            <a:ext cx="5244245" cy="399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427A-BD89-4784-BF7A-4F5A2EB5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0821" r="36346" b="50000"/>
          <a:stretch/>
        </p:blipFill>
        <p:spPr>
          <a:xfrm>
            <a:off x="6609412" y="4449151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84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</p:txBody>
      </p:sp>
    </p:spTree>
    <p:extLst>
      <p:ext uri="{BB962C8B-B14F-4D97-AF65-F5344CB8AC3E}">
        <p14:creationId xmlns:p14="http://schemas.microsoft.com/office/powerpoint/2010/main" val="13789747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364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(no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example)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0A81F-7953-4BE7-B9D9-441FA7D65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31118" r="64885" b="41572"/>
          <a:stretch/>
        </p:blipFill>
        <p:spPr>
          <a:xfrm>
            <a:off x="1200067" y="3767295"/>
            <a:ext cx="8944303" cy="30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61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example)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C8B8-99A1-4156-BD17-7C5D97958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32820" r="62821" b="12000"/>
          <a:stretch/>
        </p:blipFill>
        <p:spPr>
          <a:xfrm>
            <a:off x="1617786" y="1441211"/>
            <a:ext cx="8417170" cy="54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537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60993"/>
          <a:stretch/>
        </p:blipFill>
        <p:spPr>
          <a:xfrm>
            <a:off x="210855" y="1746316"/>
            <a:ext cx="5592785" cy="23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6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67C62-9F01-4EE0-923E-D04C78B4C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Catching up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49302-D2A7-45A3-B5A8-0A841AF14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5400" dirty="0"/>
              <a:t>Let us first finish activities 5, 6 and 7 from W1S3!</a:t>
            </a:r>
          </a:p>
          <a:p>
            <a:pPr marL="0" indent="0" algn="ctr">
              <a:buNone/>
            </a:pPr>
            <a:r>
              <a:rPr lang="en-US" sz="5400" dirty="0"/>
              <a:t>(10-15 min practice)</a:t>
            </a:r>
            <a:endParaRPr lang="en-GB" sz="5400" dirty="0"/>
          </a:p>
        </p:txBody>
      </p:sp>
    </p:spTree>
    <p:extLst>
      <p:ext uri="{BB962C8B-B14F-4D97-AF65-F5344CB8AC3E}">
        <p14:creationId xmlns:p14="http://schemas.microsoft.com/office/powerpoint/2010/main" val="2711397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D8CB9F-3BA3-493E-ADA5-415644E7932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8852E-5577-4528-AA0B-E6EDA4581050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5759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B3665-43A9-4CE7-8F42-1EAEE2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3" t="44734" r="75663" b="14857"/>
          <a:stretch/>
        </p:blipFill>
        <p:spPr>
          <a:xfrm>
            <a:off x="6348836" y="1746316"/>
            <a:ext cx="5632307" cy="5111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1917DC-F5D1-4D35-A8D7-08F087640F5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827C-85DD-47F3-98F5-CE77F9A69B1C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E2C0-3A1D-433B-BC98-54A7CB3C52D1}"/>
              </a:ext>
            </a:extLst>
          </p:cNvPr>
          <p:cNvSpPr/>
          <p:nvPr/>
        </p:nvSpPr>
        <p:spPr>
          <a:xfrm>
            <a:off x="6779856" y="3270737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A2EF3-90A2-41E0-A1AA-FE6BD3D72271}"/>
              </a:ext>
            </a:extLst>
          </p:cNvPr>
          <p:cNvSpPr/>
          <p:nvPr/>
        </p:nvSpPr>
        <p:spPr>
          <a:xfrm>
            <a:off x="6740778" y="5861538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97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Ask for user’s </a:t>
            </a:r>
            <a:r>
              <a:rPr lang="en-US" sz="3600" b="1" dirty="0" err="1"/>
              <a:t>age.ipynb</a:t>
            </a: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Activity 2 - Strength to </a:t>
            </a:r>
            <a:r>
              <a:rPr lang="en-US" sz="3600" b="1" dirty="0" err="1"/>
              <a:t>lifepoints.ipynb</a:t>
            </a:r>
            <a:endParaRPr lang="en-US" sz="3600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9872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Ask for user’s 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Write a function </a:t>
            </a:r>
            <a:r>
              <a:rPr lang="en-US" sz="3000" b="1" dirty="0" err="1"/>
              <a:t>ask_user_age</a:t>
            </a:r>
            <a:r>
              <a:rPr lang="en-US" sz="3000" b="1" dirty="0"/>
              <a:t>()</a:t>
            </a:r>
            <a:r>
              <a:rPr lang="en-US" sz="3000" dirty="0"/>
              <a:t>,</a:t>
            </a:r>
            <a:r>
              <a:rPr lang="en-US" sz="3000" b="1" dirty="0"/>
              <a:t> </a:t>
            </a:r>
            <a:r>
              <a:rPr lang="en-US" sz="3000" dirty="0"/>
              <a:t>as described below.</a:t>
            </a:r>
          </a:p>
          <a:p>
            <a:r>
              <a:rPr lang="en-US" sz="2400" dirty="0"/>
              <a:t>It </a:t>
            </a:r>
            <a:r>
              <a:rPr lang="en-US" sz="2400" b="1" dirty="0"/>
              <a:t>receives</a:t>
            </a:r>
            <a:r>
              <a:rPr lang="en-US" sz="2400" dirty="0"/>
              <a:t> </a:t>
            </a:r>
            <a:r>
              <a:rPr lang="en-US" sz="2400" b="1" dirty="0"/>
              <a:t>no parameters </a:t>
            </a:r>
            <a:r>
              <a:rPr lang="en-US" sz="2400" dirty="0"/>
              <a:t>and </a:t>
            </a:r>
            <a:r>
              <a:rPr lang="en-US" sz="2400" b="1" dirty="0"/>
              <a:t>returns</a:t>
            </a:r>
            <a:r>
              <a:rPr lang="en-US" sz="2400" dirty="0"/>
              <a:t> </a:t>
            </a:r>
            <a:r>
              <a:rPr lang="en-US" sz="2400" b="1" dirty="0"/>
              <a:t>no parameters</a:t>
            </a:r>
            <a:r>
              <a:rPr lang="en-US" sz="2400" dirty="0"/>
              <a:t>.</a:t>
            </a:r>
          </a:p>
          <a:p>
            <a:r>
              <a:rPr lang="en-US" sz="2400" dirty="0"/>
              <a:t>It first </a:t>
            </a:r>
            <a:r>
              <a:rPr lang="en-US" sz="2400" b="1" dirty="0"/>
              <a:t>asks</a:t>
            </a:r>
            <a:r>
              <a:rPr lang="en-US" sz="2400" dirty="0"/>
              <a:t> </a:t>
            </a:r>
            <a:r>
              <a:rPr lang="en-US" sz="2400" b="1" dirty="0"/>
              <a:t>for the user to input its age</a:t>
            </a:r>
            <a:r>
              <a:rPr lang="en-US" sz="2400" dirty="0"/>
              <a:t>, and retrieves the info from the user.</a:t>
            </a:r>
          </a:p>
          <a:p>
            <a:r>
              <a:rPr lang="en-US" sz="2400" b="1" dirty="0"/>
              <a:t>If the age is negative </a:t>
            </a:r>
            <a:r>
              <a:rPr lang="en-US" sz="2400" dirty="0"/>
              <a:t>(0 included), the function should </a:t>
            </a:r>
            <a:r>
              <a:rPr lang="en-US" sz="2400" b="1" dirty="0"/>
              <a:t>print</a:t>
            </a:r>
            <a:r>
              <a:rPr lang="en-US" sz="2400" dirty="0"/>
              <a:t> a message that reads "Your age cannot be negative, it must be at least 1."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sz="2400" b="1" dirty="0"/>
              <a:t>If the age given by the user is larger than 122</a:t>
            </a:r>
            <a:r>
              <a:rPr lang="en-US" sz="2400" dirty="0"/>
              <a:t> (oldest person on record, Jeanne Calment), then the </a:t>
            </a:r>
            <a:r>
              <a:rPr lang="en-US" sz="2400" b="1" dirty="0"/>
              <a:t>print</a:t>
            </a:r>
            <a:r>
              <a:rPr lang="en-US" sz="2400" dirty="0"/>
              <a:t> should display "I really doubt you are ___ years old..." with the blank filled accordingly.</a:t>
            </a:r>
          </a:p>
          <a:p>
            <a:r>
              <a:rPr lang="en-US" sz="2400" b="1" dirty="0"/>
              <a:t>Otherwise</a:t>
            </a:r>
            <a:r>
              <a:rPr lang="en-US" sz="2400" dirty="0"/>
              <a:t>, the function should print "Oh, you are </a:t>
            </a:r>
            <a:r>
              <a:rPr lang="en-US" sz="2400" b="1" dirty="0"/>
              <a:t>___</a:t>
            </a:r>
            <a:r>
              <a:rPr lang="en-US" sz="2400" dirty="0"/>
              <a:t> years old? That's cool!", with the </a:t>
            </a:r>
            <a:r>
              <a:rPr lang="en-US" sz="2400" b="1" dirty="0"/>
              <a:t>blank</a:t>
            </a:r>
            <a:r>
              <a:rPr lang="en-US" sz="2400" dirty="0"/>
              <a:t> </a:t>
            </a:r>
            <a:r>
              <a:rPr lang="en-US" sz="2400" b="1" dirty="0"/>
              <a:t>filled</a:t>
            </a:r>
            <a:r>
              <a:rPr lang="en-US" sz="2400" dirty="0"/>
              <a:t> accordingly.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Strength to </a:t>
            </a:r>
            <a:r>
              <a:rPr lang="en-US" dirty="0" err="1"/>
              <a:t>lifepoints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strength_to_lifepoints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according to the following requirements.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receives</a:t>
            </a:r>
            <a:r>
              <a:rPr lang="en-US" sz="2200" dirty="0"/>
              <a:t> </a:t>
            </a:r>
            <a:r>
              <a:rPr lang="en-US" sz="2200" b="1" dirty="0"/>
              <a:t>a</a:t>
            </a:r>
            <a:r>
              <a:rPr lang="en-US" sz="2200" dirty="0"/>
              <a:t>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parameter, </a:t>
            </a:r>
            <a:r>
              <a:rPr lang="en-US" sz="2200" b="1" dirty="0" err="1"/>
              <a:t>strength_points</a:t>
            </a:r>
            <a:r>
              <a:rPr lang="en-US" sz="2200" dirty="0"/>
              <a:t>, which corresponds to the number of strength points our main character has, and - for simplicity - will only take integer values.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returns</a:t>
            </a:r>
            <a:r>
              <a:rPr lang="en-US" sz="2200" dirty="0"/>
              <a:t> a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output,</a:t>
            </a:r>
            <a:r>
              <a:rPr lang="en-US" sz="2200" dirty="0"/>
              <a:t> </a:t>
            </a:r>
            <a:r>
              <a:rPr lang="en-US" sz="2200" b="1" dirty="0" err="1"/>
              <a:t>lifepoints</a:t>
            </a:r>
            <a:r>
              <a:rPr lang="en-US" sz="2200" dirty="0"/>
              <a:t>, which corresponds to the number of </a:t>
            </a:r>
            <a:r>
              <a:rPr lang="en-US" sz="2200" dirty="0" err="1"/>
              <a:t>lifepoints</a:t>
            </a:r>
            <a:r>
              <a:rPr lang="en-US" sz="2200" dirty="0"/>
              <a:t> our main character will have, based on its strength points.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73760"/>
          </a:xfrm>
        </p:spPr>
        <p:txBody>
          <a:bodyPr>
            <a:noAutofit/>
          </a:bodyPr>
          <a:lstStyle/>
          <a:p>
            <a:r>
              <a:rPr lang="en-US" sz="2200" dirty="0"/>
              <a:t>Our main character has </a:t>
            </a:r>
            <a:r>
              <a:rPr lang="en-US" sz="2200" b="1" dirty="0"/>
              <a:t>a base number of 50 </a:t>
            </a:r>
            <a:r>
              <a:rPr lang="en-US" sz="2200" b="1" dirty="0" err="1"/>
              <a:t>lifepoints</a:t>
            </a:r>
            <a:r>
              <a:rPr lang="en-US" sz="2200" b="1" dirty="0"/>
              <a:t> </a:t>
            </a:r>
            <a:r>
              <a:rPr lang="en-US" sz="2200" dirty="0"/>
              <a:t>(that means it has 50 </a:t>
            </a:r>
            <a:r>
              <a:rPr lang="en-US" sz="2200" dirty="0" err="1"/>
              <a:t>lifepoints</a:t>
            </a:r>
            <a:r>
              <a:rPr lang="en-US" sz="2200" dirty="0"/>
              <a:t>, by default, if its strength is zero).</a:t>
            </a:r>
          </a:p>
          <a:p>
            <a:r>
              <a:rPr lang="en-US" sz="2200" b="1" dirty="0"/>
              <a:t>For each strength point</a:t>
            </a:r>
            <a:r>
              <a:rPr lang="en-US" sz="2200" dirty="0"/>
              <a:t>, our hero will </a:t>
            </a:r>
            <a:r>
              <a:rPr lang="en-US" sz="2200" b="1" dirty="0"/>
              <a:t>gain 10 extra </a:t>
            </a:r>
            <a:r>
              <a:rPr lang="en-US" sz="2200" b="1" dirty="0" err="1"/>
              <a:t>lifepoints</a:t>
            </a:r>
            <a:r>
              <a:rPr lang="en-US" sz="2200" dirty="0"/>
              <a:t>.</a:t>
            </a:r>
          </a:p>
          <a:p>
            <a:r>
              <a:rPr lang="en-US" sz="2200" dirty="0"/>
              <a:t>If the main character has </a:t>
            </a:r>
            <a:r>
              <a:rPr lang="en-US" sz="2200" b="1" dirty="0"/>
              <a:t>at least 50 strength points</a:t>
            </a:r>
            <a:r>
              <a:rPr lang="en-US" sz="2200" dirty="0"/>
              <a:t>, it gains a </a:t>
            </a:r>
            <a:r>
              <a:rPr lang="en-US" sz="2200" b="1" dirty="0"/>
              <a:t>one-time bonus of 100 </a:t>
            </a:r>
            <a:r>
              <a:rPr lang="en-US" sz="2200" b="1" dirty="0" err="1"/>
              <a:t>lifepoints</a:t>
            </a:r>
            <a:r>
              <a:rPr lang="en-US" sz="2200" dirty="0"/>
              <a:t>, on top of the </a:t>
            </a:r>
            <a:r>
              <a:rPr lang="en-US" sz="2200" dirty="0" err="1"/>
              <a:t>lifepoints</a:t>
            </a:r>
            <a:r>
              <a:rPr lang="en-US" sz="2200" dirty="0"/>
              <a:t> it already has.</a:t>
            </a:r>
          </a:p>
          <a:p>
            <a:r>
              <a:rPr lang="en-US" sz="2200" dirty="0"/>
              <a:t>Finally, if the main character has </a:t>
            </a:r>
            <a:r>
              <a:rPr lang="en-US" sz="2200" b="1" dirty="0"/>
              <a:t>at least 100 strength points</a:t>
            </a:r>
            <a:r>
              <a:rPr lang="en-US" sz="2200" dirty="0"/>
              <a:t>, it gains another </a:t>
            </a:r>
            <a:r>
              <a:rPr lang="en-US" sz="2200" b="1" dirty="0"/>
              <a:t>one-time bonus of 50% extra </a:t>
            </a:r>
            <a:r>
              <a:rPr lang="en-US" sz="2200" b="1" dirty="0" err="1"/>
              <a:t>lifepoints</a:t>
            </a:r>
            <a:r>
              <a:rPr lang="en-US" sz="2200" dirty="0"/>
              <a:t>, on top of all the </a:t>
            </a:r>
            <a:r>
              <a:rPr lang="en-US" sz="2200" dirty="0" err="1"/>
              <a:t>lifepoints</a:t>
            </a:r>
            <a:r>
              <a:rPr lang="en-US" sz="2200" dirty="0"/>
              <a:t> it already has and the previous bonuses.</a:t>
            </a:r>
          </a:p>
        </p:txBody>
      </p:sp>
    </p:spTree>
    <p:extLst>
      <p:ext uri="{BB962C8B-B14F-4D97-AF65-F5344CB8AC3E}">
        <p14:creationId xmlns:p14="http://schemas.microsoft.com/office/powerpoint/2010/main" val="1166460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</p:txBody>
      </p:sp>
    </p:spTree>
    <p:extLst>
      <p:ext uri="{BB962C8B-B14F-4D97-AF65-F5344CB8AC3E}">
        <p14:creationId xmlns:p14="http://schemas.microsoft.com/office/powerpoint/2010/main" val="3058156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43804"/>
          <a:stretch/>
        </p:blipFill>
        <p:spPr>
          <a:xfrm>
            <a:off x="5927625" y="1516185"/>
            <a:ext cx="6264375" cy="32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4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  <a:p>
            <a:pPr marL="0" indent="0">
              <a:buNone/>
            </a:pPr>
            <a:r>
              <a:rPr lang="en-GB" dirty="0"/>
              <a:t>Each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might have its own 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b="1" dirty="0"/>
              <a:t>/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 statements, placed on the same indentation level.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26154"/>
          <a:stretch/>
        </p:blipFill>
        <p:spPr>
          <a:xfrm>
            <a:off x="5927625" y="1516185"/>
            <a:ext cx="6264375" cy="52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2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CD73-1D88-4EB9-B88F-9D5E5FF8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2308" r="72372" b="22872"/>
          <a:stretch/>
        </p:blipFill>
        <p:spPr>
          <a:xfrm>
            <a:off x="633046" y="1690688"/>
            <a:ext cx="11050954" cy="4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67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473D-6AC5-4167-9891-E1D69B647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38754"/>
          <a:stretch/>
        </p:blipFill>
        <p:spPr>
          <a:xfrm>
            <a:off x="6019800" y="1396606"/>
            <a:ext cx="5999584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524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609E4-A8C6-4025-ADB3-5CBB9FB7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78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  <a:p>
            <a:pPr marL="0" indent="0">
              <a:buNone/>
            </a:pPr>
            <a:r>
              <a:rPr lang="en-GB" b="1" dirty="0"/>
              <a:t>Personal preference: </a:t>
            </a:r>
            <a:r>
              <a:rPr lang="en-GB" dirty="0"/>
              <a:t>Whenever possible, try to avoid the nested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structures. They are often overly complicated and prone to errors in designing the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C1696-9A44-4CC4-919B-DE31E39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4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F1E-9AA6-404F-A498-66A24523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Race and class 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B32-542C-4D80-BA69-1D209709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function </a:t>
            </a:r>
            <a:r>
              <a:rPr lang="en-US" sz="2400" b="1" dirty="0" err="1"/>
              <a:t>character_creation</a:t>
            </a:r>
            <a:r>
              <a:rPr lang="en-US" sz="2400" b="1" dirty="0"/>
              <a:t>()</a:t>
            </a:r>
            <a:r>
              <a:rPr lang="en-US" sz="2400" dirty="0"/>
              <a:t>, according to the following requirements.</a:t>
            </a:r>
          </a:p>
          <a:p>
            <a:r>
              <a:rPr lang="en-US" sz="2200" dirty="0"/>
              <a:t>The function will </a:t>
            </a:r>
            <a:r>
              <a:rPr lang="en-US" sz="2200" b="1" dirty="0"/>
              <a:t>receive</a:t>
            </a:r>
            <a:r>
              <a:rPr lang="en-US" sz="2200" dirty="0"/>
              <a:t>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b="1" dirty="0"/>
              <a:t>parameters</a:t>
            </a:r>
            <a:r>
              <a:rPr lang="en-US" sz="2200" dirty="0"/>
              <a:t>: </a:t>
            </a:r>
            <a:r>
              <a:rPr lang="en-US" sz="2200" b="1" dirty="0" err="1"/>
              <a:t>user_race</a:t>
            </a:r>
            <a:r>
              <a:rPr lang="en-US" sz="2200" dirty="0"/>
              <a:t> and </a:t>
            </a:r>
            <a:r>
              <a:rPr lang="en-US" sz="2200" b="1" dirty="0" err="1"/>
              <a:t>user_class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only </a:t>
            </a:r>
            <a:r>
              <a:rPr lang="en-US" sz="2200" b="1" dirty="0"/>
              <a:t>three</a:t>
            </a:r>
            <a:r>
              <a:rPr lang="en-US" sz="2200" dirty="0"/>
              <a:t> </a:t>
            </a:r>
            <a:r>
              <a:rPr lang="en-US" sz="2200" b="1" dirty="0"/>
              <a:t>races</a:t>
            </a:r>
            <a:r>
              <a:rPr lang="en-US" sz="2200" dirty="0"/>
              <a:t> are available: </a:t>
            </a:r>
            <a:r>
              <a:rPr lang="en-US" sz="2200" b="1" dirty="0"/>
              <a:t>Human, Elf, </a:t>
            </a:r>
            <a:r>
              <a:rPr lang="en-US" sz="2200" dirty="0"/>
              <a:t>and </a:t>
            </a:r>
            <a:r>
              <a:rPr lang="en-US" sz="2200" b="1" dirty="0"/>
              <a:t>Dwarf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</a:t>
            </a:r>
            <a:r>
              <a:rPr lang="en-US" sz="2200" b="1" dirty="0"/>
              <a:t>only four classes </a:t>
            </a:r>
            <a:r>
              <a:rPr lang="en-US" sz="2200" dirty="0"/>
              <a:t>are available: </a:t>
            </a:r>
            <a:r>
              <a:rPr lang="en-US" sz="2200" b="1" dirty="0"/>
              <a:t>Warrior, Hunter, Mage </a:t>
            </a:r>
            <a:r>
              <a:rPr lang="en-US" sz="2200" dirty="0"/>
              <a:t>and </a:t>
            </a:r>
            <a:r>
              <a:rPr lang="en-US" sz="2200" b="1" dirty="0"/>
              <a:t>Priest</a:t>
            </a:r>
            <a:r>
              <a:rPr lang="en-US" sz="2200" dirty="0"/>
              <a:t>.</a:t>
            </a:r>
          </a:p>
          <a:p>
            <a:r>
              <a:rPr lang="en-US" sz="2200" b="1" dirty="0"/>
              <a:t>Humans</a:t>
            </a:r>
            <a:r>
              <a:rPr lang="en-US" sz="2200" dirty="0"/>
              <a:t> can play </a:t>
            </a:r>
            <a:r>
              <a:rPr lang="en-US" sz="2200" b="1" dirty="0"/>
              <a:t>all classes</a:t>
            </a:r>
            <a:r>
              <a:rPr lang="en-US" sz="2200" dirty="0"/>
              <a:t>.</a:t>
            </a:r>
          </a:p>
          <a:p>
            <a:r>
              <a:rPr lang="en-US" sz="2200" b="1" dirty="0"/>
              <a:t>Elves</a:t>
            </a:r>
            <a:r>
              <a:rPr lang="en-US" sz="2200" dirty="0"/>
              <a:t> cannot be </a:t>
            </a:r>
            <a:r>
              <a:rPr lang="en-US" sz="2200" b="1" dirty="0"/>
              <a:t>warriors</a:t>
            </a:r>
            <a:r>
              <a:rPr lang="en-US" sz="2200" dirty="0"/>
              <a:t>.</a:t>
            </a:r>
          </a:p>
          <a:p>
            <a:r>
              <a:rPr lang="en-US" sz="2200" b="1" dirty="0"/>
              <a:t>Dwarves</a:t>
            </a:r>
            <a:r>
              <a:rPr lang="en-US" sz="2200" dirty="0"/>
              <a:t> cannot be </a:t>
            </a:r>
            <a:r>
              <a:rPr lang="en-US" sz="2200" b="1" dirty="0"/>
              <a:t>mages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</a:t>
            </a:r>
            <a:r>
              <a:rPr lang="en-US" sz="2200" b="1" dirty="0"/>
              <a:t>priests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8FE5-079F-4BEF-9B12-8994820A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Autofit/>
          </a:bodyPr>
          <a:lstStyle/>
          <a:p>
            <a:r>
              <a:rPr lang="en-US" sz="2200" dirty="0"/>
              <a:t>The function should </a:t>
            </a:r>
            <a:r>
              <a:rPr lang="en-US" sz="2200" b="1" dirty="0"/>
              <a:t>not return anything.</a:t>
            </a:r>
          </a:p>
          <a:p>
            <a:r>
              <a:rPr lang="en-US" sz="2200" dirty="0"/>
              <a:t>It should </a:t>
            </a:r>
            <a:r>
              <a:rPr lang="en-US" sz="2200" b="1" dirty="0"/>
              <a:t>print</a:t>
            </a:r>
            <a:r>
              <a:rPr lang="en-US" sz="2200" dirty="0"/>
              <a:t> "You cannot play a character that is ...{race} and ...{class}.", with </a:t>
            </a:r>
            <a:r>
              <a:rPr lang="en-US" sz="2200" b="1" dirty="0"/>
              <a:t>blanks</a:t>
            </a:r>
            <a:r>
              <a:rPr lang="en-US" sz="2200" dirty="0"/>
              <a:t> </a:t>
            </a:r>
            <a:r>
              <a:rPr lang="en-US" sz="2200" b="1" dirty="0"/>
              <a:t>filled</a:t>
            </a:r>
            <a:r>
              <a:rPr lang="en-US" sz="2200" dirty="0"/>
              <a:t> accordingly, 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b="1" dirty="0"/>
              <a:t>the combination of </a:t>
            </a:r>
            <a:r>
              <a:rPr lang="en-US" sz="2200" b="1" dirty="0" err="1"/>
              <a:t>user_race</a:t>
            </a:r>
            <a:r>
              <a:rPr lang="en-US" sz="2200" b="1" dirty="0"/>
              <a:t> and </a:t>
            </a:r>
            <a:r>
              <a:rPr lang="en-US" sz="2200" b="1" dirty="0" err="1"/>
              <a:t>user_class</a:t>
            </a:r>
            <a:r>
              <a:rPr lang="en-US" sz="2200" b="1" dirty="0"/>
              <a:t> is</a:t>
            </a:r>
            <a:r>
              <a:rPr lang="en-US" sz="2200" dirty="0"/>
              <a:t> </a:t>
            </a:r>
            <a:r>
              <a:rPr lang="en-US" sz="2200" b="1" dirty="0"/>
              <a:t>not acceptable</a:t>
            </a:r>
            <a:r>
              <a:rPr lang="en-US" sz="2200" dirty="0"/>
              <a:t>.</a:t>
            </a:r>
          </a:p>
          <a:p>
            <a:r>
              <a:rPr lang="en-US" sz="2200" dirty="0"/>
              <a:t>Not acceptable here means that its race and/or class is not among the ones listed above, or the combination is not permitted, as listed above.</a:t>
            </a:r>
          </a:p>
          <a:p>
            <a:r>
              <a:rPr lang="en-US" sz="2200" b="1" dirty="0"/>
              <a:t>If the combination is valid</a:t>
            </a:r>
            <a:r>
              <a:rPr lang="en-US" sz="2200" dirty="0"/>
              <a:t>, it should </a:t>
            </a:r>
            <a:r>
              <a:rPr lang="en-US" sz="2200" b="1" dirty="0"/>
              <a:t>print</a:t>
            </a:r>
            <a:r>
              <a:rPr lang="en-US" sz="2200" dirty="0"/>
              <a:t> "Your character's race is ...{race} and your character's class is ...{class}.", with blanks filled accordingly.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33539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EE55-9BEA-4887-8C2A-AB944BF1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Activity 2+ - Strength to </a:t>
            </a:r>
            <a:r>
              <a:rPr lang="en-US" b="1" dirty="0" err="1"/>
              <a:t>lifepoints</a:t>
            </a:r>
            <a:r>
              <a:rPr lang="en-US" b="1" dirty="0"/>
              <a:t>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Redo the activity 2, but this time…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US" dirty="0"/>
              <a:t>The function should only contain one line, which starts with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82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69AFC-D57F-4A80-BA0F-5C1D5FB5B2AD}"/>
              </a:ext>
            </a:extLst>
          </p:cNvPr>
          <p:cNvCxnSpPr>
            <a:cxnSpLocks/>
          </p:cNvCxnSpPr>
          <p:nvPr/>
        </p:nvCxnSpPr>
        <p:spPr>
          <a:xfrm>
            <a:off x="6096000" y="1562773"/>
            <a:ext cx="289169" cy="8358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0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B617E0-923B-429C-8507-D425085CE9E1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61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85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2928</TotalTime>
  <Words>2798</Words>
  <Application>Microsoft Office PowerPoint</Application>
  <PresentationFormat>Widescreen</PresentationFormat>
  <Paragraphs>250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 Theme</vt:lpstr>
      <vt:lpstr>ILP 2021 – W2S1 If/Elif/Else statements </vt:lpstr>
      <vt:lpstr>Outline (Week2, Session2 – W2S1)</vt:lpstr>
      <vt:lpstr>Going online for now!</vt:lpstr>
      <vt:lpstr>Catching up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elif statement</vt:lpstr>
      <vt:lpstr>The elif statement</vt:lpstr>
      <vt:lpstr>The elif statement</vt:lpstr>
      <vt:lpstr>The elif statement</vt:lpstr>
      <vt:lpstr>The elif statement</vt:lpstr>
      <vt:lpstr>The elif statement (multiple blocks)</vt:lpstr>
      <vt:lpstr>The elif statement (multiple blocks)</vt:lpstr>
      <vt:lpstr>An example of if/elif code</vt:lpstr>
      <vt:lpstr>An example of if/elif code</vt:lpstr>
      <vt:lpstr>Dead code</vt:lpstr>
      <vt:lpstr>Dead code</vt:lpstr>
      <vt:lpstr>Dead code</vt:lpstr>
      <vt:lpstr>Dead code</vt:lpstr>
      <vt:lpstr>Dead code</vt:lpstr>
      <vt:lpstr>The else statement</vt:lpstr>
      <vt:lpstr>The else statement</vt:lpstr>
      <vt:lpstr>The else statement (no elif example)</vt:lpstr>
      <vt:lpstr>The else statement (multiple elif example)</vt:lpstr>
      <vt:lpstr>Our previous if/elif example, turned into an if/elif/else example</vt:lpstr>
      <vt:lpstr>Our previous if/elif example, turned into an if/elif/else example</vt:lpstr>
      <vt:lpstr>Our previous if/elif example, turned into an if/elif/else example</vt:lpstr>
      <vt:lpstr>Practice activities for if/elif/else </vt:lpstr>
      <vt:lpstr>Activity 1 – Ask for user’s age</vt:lpstr>
      <vt:lpstr>Activity 2 - Strength to lifepoints</vt:lpstr>
      <vt:lpstr>Nested if structures</vt:lpstr>
      <vt:lpstr>Nested if structures</vt:lpstr>
      <vt:lpstr>Nested if structures</vt:lpstr>
      <vt:lpstr>Nested if structures</vt:lpstr>
      <vt:lpstr>Nested if structures vs. combined conditionals</vt:lpstr>
      <vt:lpstr>Nested if structures vs. combined conditionals</vt:lpstr>
      <vt:lpstr>Nested if structures vs. combined conditionals</vt:lpstr>
      <vt:lpstr>Activity 3 - Race and class check</vt:lpstr>
      <vt:lpstr>Conclusion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438</cp:revision>
  <dcterms:created xsi:type="dcterms:W3CDTF">2020-05-19T08:08:47Z</dcterms:created>
  <dcterms:modified xsi:type="dcterms:W3CDTF">2021-07-26T10:17:55Z</dcterms:modified>
</cp:coreProperties>
</file>